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71" r:id="rId2"/>
    <p:sldId id="274" r:id="rId3"/>
    <p:sldId id="365" r:id="rId4"/>
    <p:sldId id="273" r:id="rId5"/>
    <p:sldId id="373" r:id="rId6"/>
    <p:sldId id="385" r:id="rId7"/>
    <p:sldId id="377" r:id="rId8"/>
    <p:sldId id="380" r:id="rId9"/>
    <p:sldId id="387" r:id="rId10"/>
  </p:sldIdLst>
  <p:sldSz cx="18288000" cy="10287000"/>
  <p:notesSz cx="7315200" cy="9601200"/>
  <p:embeddedFontLst>
    <p:embeddedFont>
      <p:font typeface="Aptos Black" panose="020B0004020202020204" pitchFamily="34" charset="0"/>
      <p:bold r:id="rId12"/>
      <p:boldItalic r:id="rId13"/>
    </p:embeddedFont>
    <p:embeddedFont>
      <p:font typeface="Heebo" pitchFamily="2" charset="-79"/>
      <p:regular r:id="rId14"/>
      <p:bold r:id="rId15"/>
    </p:embeddedFont>
    <p:embeddedFont>
      <p:font typeface="Heebo Black" pitchFamily="2" charset="-79"/>
      <p:bold r:id="rId16"/>
    </p:embeddedFont>
    <p:embeddedFont>
      <p:font typeface="Impact" panose="020B0806030902050204" pitchFamily="34" charset="0"/>
      <p:regular r:id="rId17"/>
    </p:embeddedFont>
    <p:embeddedFont>
      <p:font typeface="Josefin Sans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9A8"/>
    <a:srgbClr val="FFD763"/>
    <a:srgbClr val="F6E421"/>
    <a:srgbClr val="67C0C6"/>
    <a:srgbClr val="A5981A"/>
    <a:srgbClr val="B1B0AC"/>
    <a:srgbClr val="000000"/>
    <a:srgbClr val="A7EBFB"/>
    <a:srgbClr val="009900"/>
    <a:srgbClr val="09B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9" autoAdjust="0"/>
    <p:restoredTop sz="94404" autoAdjust="0"/>
  </p:normalViewPr>
  <p:slideViewPr>
    <p:cSldViewPr>
      <p:cViewPr varScale="1">
        <p:scale>
          <a:sx n="47" d="100"/>
          <a:sy n="47" d="100"/>
        </p:scale>
        <p:origin x="44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90A8841-F18F-4983-B104-0C1EE48EE37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0C3EBB0-1B8E-4993-A501-8181A33A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3EBB0-1B8E-4993-A501-8181A33A18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0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al@frisimos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תמונה 19">
            <a:extLst>
              <a:ext uri="{FF2B5EF4-FFF2-40B4-BE49-F238E27FC236}">
                <a16:creationId xmlns:a16="http://schemas.microsoft.com/office/drawing/2014/main" id="{0103CBF5-9B39-3A69-7A79-49640BDC69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70000"/>
          </a:blip>
          <a:srcRect l="15019" t="5725" r="8080" b="3367"/>
          <a:stretch/>
        </p:blipFill>
        <p:spPr>
          <a:xfrm>
            <a:off x="1" y="0"/>
            <a:ext cx="18287999" cy="10287000"/>
          </a:xfrm>
          <a:prstGeom prst="rect">
            <a:avLst/>
          </a:prstGeom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id="{CB633371-51BC-53E5-7792-EEE723C2CD51}"/>
              </a:ext>
            </a:extLst>
          </p:cNvPr>
          <p:cNvSpPr/>
          <p:nvPr/>
        </p:nvSpPr>
        <p:spPr>
          <a:xfrm>
            <a:off x="1143000" y="1943542"/>
            <a:ext cx="6934200" cy="6399915"/>
          </a:xfrm>
          <a:prstGeom prst="rect">
            <a:avLst/>
          </a:prstGeom>
          <a:solidFill>
            <a:srgbClr val="FFD76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AA8A4DAC-8D59-4E9B-241D-07995B4F66A8}"/>
              </a:ext>
            </a:extLst>
          </p:cNvPr>
          <p:cNvSpPr txBox="1"/>
          <p:nvPr/>
        </p:nvSpPr>
        <p:spPr>
          <a:xfrm>
            <a:off x="1699607" y="5514525"/>
            <a:ext cx="622935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The 1</a:t>
            </a:r>
            <a:r>
              <a:rPr lang="en-US" sz="4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st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 Fully Automated </a:t>
            </a:r>
          </a:p>
          <a:p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C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able to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C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onnector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A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ssembly 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L</a:t>
            </a:r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Black" panose="020B0004020202020204" pitchFamily="34" charset="0"/>
              </a:rPr>
              <a:t>ines</a:t>
            </a:r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FF55C2EE-7EBA-A0AC-5E1E-2392FAD6C0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9607" y="3647951"/>
            <a:ext cx="4854275" cy="1359197"/>
          </a:xfrm>
          <a:prstGeom prst="rect">
            <a:avLst/>
          </a:prstGeom>
        </p:spPr>
      </p:pic>
      <p:sp>
        <p:nvSpPr>
          <p:cNvPr id="3" name="תיבת טקסט 4">
            <a:extLst>
              <a:ext uri="{FF2B5EF4-FFF2-40B4-BE49-F238E27FC236}">
                <a16:creationId xmlns:a16="http://schemas.microsoft.com/office/drawing/2014/main" id="{D2910EF0-F6AF-84E2-BD6D-0F89B3662EA0}"/>
              </a:ext>
            </a:extLst>
          </p:cNvPr>
          <p:cNvSpPr txBox="1"/>
          <p:nvPr/>
        </p:nvSpPr>
        <p:spPr>
          <a:xfrm>
            <a:off x="1143000" y="9334500"/>
            <a:ext cx="6934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Company Introduction, Restart IL March 2025</a:t>
            </a:r>
            <a:endParaRPr lang="he-IL" sz="2400" b="1" dirty="0">
              <a:latin typeface="Aptos" panose="020B0004020202020204" pitchFamily="34" charset="0"/>
              <a:cs typeface="Heebo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E5B7B-AB7F-A5D6-DA1F-78B4B0D77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9800" y="8585436"/>
            <a:ext cx="4010211" cy="14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1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B34C7DCE-BE30-1274-29C4-00EE681ED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333500"/>
            <a:ext cx="8991600" cy="6294120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3CA234F4-7808-21F0-1650-587B45C5EF56}"/>
              </a:ext>
            </a:extLst>
          </p:cNvPr>
          <p:cNvSpPr/>
          <p:nvPr/>
        </p:nvSpPr>
        <p:spPr>
          <a:xfrm>
            <a:off x="152400" y="190500"/>
            <a:ext cx="17907000" cy="9829800"/>
          </a:xfrm>
          <a:prstGeom prst="rect">
            <a:avLst/>
          </a:prstGeom>
          <a:noFill/>
          <a:ln w="3175">
            <a:solidFill>
              <a:srgbClr val="0789A8"/>
            </a:solidFill>
            <a:extLst>
              <a:ext uri="{C807C97D-BFC1-408E-A445-0C87EB9F89A2}">
                <ask:lineSketchStyleProps xmlns:ask="http://schemas.microsoft.com/office/drawing/2018/sketchyshapes" sd="2890475291">
                  <a:custGeom>
                    <a:avLst/>
                    <a:gdLst>
                      <a:gd name="connsiteX0" fmla="*/ 0 w 11658600"/>
                      <a:gd name="connsiteY0" fmla="*/ 0 h 3416562"/>
                      <a:gd name="connsiteX1" fmla="*/ 11658600 w 11658600"/>
                      <a:gd name="connsiteY1" fmla="*/ 0 h 3416562"/>
                      <a:gd name="connsiteX2" fmla="*/ 11658600 w 11658600"/>
                      <a:gd name="connsiteY2" fmla="*/ 3416562 h 3416562"/>
                      <a:gd name="connsiteX3" fmla="*/ 0 w 11658600"/>
                      <a:gd name="connsiteY3" fmla="*/ 3416562 h 3416562"/>
                      <a:gd name="connsiteX4" fmla="*/ 0 w 11658600"/>
                      <a:gd name="connsiteY4" fmla="*/ 0 h 3416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58600" h="3416562" extrusionOk="0">
                        <a:moveTo>
                          <a:pt x="0" y="0"/>
                        </a:moveTo>
                        <a:cubicBezTo>
                          <a:pt x="5290989" y="126272"/>
                          <a:pt x="10463800" y="86646"/>
                          <a:pt x="11658600" y="0"/>
                        </a:cubicBezTo>
                        <a:cubicBezTo>
                          <a:pt x="11626683" y="1418176"/>
                          <a:pt x="11787414" y="1745045"/>
                          <a:pt x="11658600" y="3416562"/>
                        </a:cubicBezTo>
                        <a:cubicBezTo>
                          <a:pt x="10376106" y="3474557"/>
                          <a:pt x="3109113" y="3281134"/>
                          <a:pt x="0" y="3416562"/>
                        </a:cubicBezTo>
                        <a:cubicBezTo>
                          <a:pt x="77143" y="2307146"/>
                          <a:pt x="-22247" y="16054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 w="101600" cmpd="thickThin">
                <a:solidFill>
                  <a:schemeClr val="accent1"/>
                </a:solidFill>
              </a:ln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40AD97E-2B88-F448-9C9C-408C32D2683F}"/>
              </a:ext>
            </a:extLst>
          </p:cNvPr>
          <p:cNvSpPr txBox="1"/>
          <p:nvPr/>
        </p:nvSpPr>
        <p:spPr>
          <a:xfrm>
            <a:off x="1427001" y="4985807"/>
            <a:ext cx="4973799" cy="1862048"/>
          </a:xfrm>
          <a:prstGeom prst="rect">
            <a:avLst/>
          </a:prstGeom>
          <a:noFill/>
        </p:spPr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en-US" sz="11500" spc="600" dirty="0">
                <a:latin typeface="Impact" panose="020B0806030902050204" pitchFamily="34" charset="0"/>
                <a:cs typeface="Heebo" pitchFamily="2" charset="-79"/>
              </a:rPr>
              <a:t>CABLES</a:t>
            </a:r>
            <a:endParaRPr lang="he-IL" sz="9600" spc="600" dirty="0">
              <a:latin typeface="Impact" panose="020B0806030902050204" pitchFamily="34" charset="0"/>
              <a:cs typeface="Heebo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7FD2711-4B54-1D7D-8A02-A9A0ECD31F13}"/>
              </a:ext>
            </a:extLst>
          </p:cNvPr>
          <p:cNvSpPr txBox="1"/>
          <p:nvPr/>
        </p:nvSpPr>
        <p:spPr>
          <a:xfrm>
            <a:off x="1447800" y="6847855"/>
            <a:ext cx="11734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Aptos" panose="020B0004020202020204" pitchFamily="34" charset="0"/>
              </a:rPr>
              <a:t>are everywhere around us!</a:t>
            </a:r>
          </a:p>
          <a:p>
            <a:r>
              <a:rPr lang="en-US" sz="4400" dirty="0">
                <a:latin typeface="Aptos" panose="020B0004020202020204" pitchFamily="34" charset="0"/>
              </a:rPr>
              <a:t>Computers, TV’s Cell phones, Audio systems...</a:t>
            </a:r>
            <a:endParaRPr lang="he-IL" sz="4200" dirty="0">
              <a:latin typeface="Aptos" panose="020B0004020202020204" pitchFamily="34" charset="0"/>
              <a:cs typeface="Heebo" pitchFamily="2" charset="-79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27015A7-DCCE-FD23-BEEF-C9C6D70BDA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1400" y="420607"/>
            <a:ext cx="2491328" cy="6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7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7FD2711-4B54-1D7D-8A02-A9A0ECD31F13}"/>
              </a:ext>
            </a:extLst>
          </p:cNvPr>
          <p:cNvSpPr txBox="1"/>
          <p:nvPr/>
        </p:nvSpPr>
        <p:spPr>
          <a:xfrm>
            <a:off x="7446885" y="399596"/>
            <a:ext cx="48411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dirty="0">
                <a:latin typeface="Aptos" panose="020B0004020202020204" pitchFamily="34" charset="0"/>
                <a:cs typeface="Heebo" pitchFamily="2" charset="-79"/>
              </a:rPr>
              <a:t>Cable to connector assembly </a:t>
            </a:r>
            <a:endParaRPr lang="he-IL" sz="4200" dirty="0">
              <a:latin typeface="Aptos" panose="020B0004020202020204" pitchFamily="34" charset="0"/>
              <a:cs typeface="Heebo" pitchFamily="2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A032EEE-F579-81A1-DA8F-C2272448B4D2}"/>
              </a:ext>
            </a:extLst>
          </p:cNvPr>
          <p:cNvSpPr txBox="1"/>
          <p:nvPr/>
        </p:nvSpPr>
        <p:spPr>
          <a:xfrm>
            <a:off x="7474181" y="3301305"/>
            <a:ext cx="53075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dirty="0">
                <a:latin typeface="Aptos" panose="020B0004020202020204" pitchFamily="34" charset="0"/>
                <a:cs typeface="Heebo" pitchFamily="2" charset="-79"/>
              </a:rPr>
              <a:t>Communication &amp; data cable assembly </a:t>
            </a:r>
            <a:endParaRPr lang="he-IL" sz="4200" dirty="0">
              <a:latin typeface="Aptos" panose="020B0004020202020204" pitchFamily="34" charset="0"/>
              <a:cs typeface="Heebo" pitchFamily="2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D5D10AF-69FB-3D12-2AE3-3A406E81AEE9}"/>
              </a:ext>
            </a:extLst>
          </p:cNvPr>
          <p:cNvSpPr txBox="1"/>
          <p:nvPr/>
        </p:nvSpPr>
        <p:spPr>
          <a:xfrm>
            <a:off x="7742266" y="2105295"/>
            <a:ext cx="3327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atin typeface="Heebo Black" pitchFamily="2" charset="-79"/>
                <a:cs typeface="Heebo Black" pitchFamily="2" charset="-79"/>
              </a:rPr>
              <a:t>B$60</a:t>
            </a:r>
            <a:r>
              <a:rPr lang="he-IL" sz="6600" b="1" dirty="0">
                <a:solidFill>
                  <a:srgbClr val="0789A8"/>
                </a:solidFill>
                <a:latin typeface="Heebo Black" pitchFamily="2" charset="-79"/>
                <a:cs typeface="Heebo Black" pitchFamily="2" charset="-79"/>
              </a:rPr>
              <a:t> &lt;</a:t>
            </a:r>
            <a:endParaRPr lang="he-IL" sz="6600" b="1" dirty="0">
              <a:latin typeface="Heebo Black" pitchFamily="2" charset="-79"/>
              <a:cs typeface="Heebo Black" pitchFamily="2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2188BBF-F3E1-44E9-E47D-F1B654CB2834}"/>
              </a:ext>
            </a:extLst>
          </p:cNvPr>
          <p:cNvSpPr txBox="1"/>
          <p:nvPr/>
        </p:nvSpPr>
        <p:spPr>
          <a:xfrm>
            <a:off x="14503650" y="2107317"/>
            <a:ext cx="3327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6600" b="1" dirty="0">
                <a:solidFill>
                  <a:srgbClr val="0789A8"/>
                </a:solidFill>
                <a:latin typeface="Heebo Black" pitchFamily="2" charset="-79"/>
                <a:cs typeface="Heebo Black" pitchFamily="2" charset="-79"/>
              </a:rPr>
              <a:t>&lt;</a:t>
            </a:r>
            <a:r>
              <a:rPr lang="he-IL" sz="6600" b="1" dirty="0">
                <a:latin typeface="Heebo Black" pitchFamily="2" charset="-79"/>
                <a:cs typeface="Heebo Black" pitchFamily="2" charset="-79"/>
              </a:rPr>
              <a:t>16%</a:t>
            </a:r>
          </a:p>
        </p:txBody>
      </p: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8823B71A-4079-9AB8-496D-0DD63CB62FA3}"/>
              </a:ext>
            </a:extLst>
          </p:cNvPr>
          <p:cNvCxnSpPr>
            <a:cxnSpLocks/>
          </p:cNvCxnSpPr>
          <p:nvPr/>
        </p:nvCxnSpPr>
        <p:spPr>
          <a:xfrm flipH="1">
            <a:off x="4876800" y="2624035"/>
            <a:ext cx="2570085" cy="0"/>
          </a:xfrm>
          <a:prstGeom prst="line">
            <a:avLst/>
          </a:prstGeom>
          <a:ln w="28575" cap="rnd">
            <a:solidFill>
              <a:srgbClr val="0789A8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9F4FBB61-DB2B-E65B-3146-F0644D5A8B24}"/>
              </a:ext>
            </a:extLst>
          </p:cNvPr>
          <p:cNvCxnSpPr>
            <a:cxnSpLocks/>
          </p:cNvCxnSpPr>
          <p:nvPr/>
        </p:nvCxnSpPr>
        <p:spPr>
          <a:xfrm flipH="1">
            <a:off x="11069415" y="2613664"/>
            <a:ext cx="2768650" cy="0"/>
          </a:xfrm>
          <a:prstGeom prst="line">
            <a:avLst/>
          </a:prstGeom>
          <a:ln w="28575" cap="rnd">
            <a:solidFill>
              <a:srgbClr val="0789A8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8CB48B7-4BE1-379E-E675-31CB85A363F7}"/>
              </a:ext>
            </a:extLst>
          </p:cNvPr>
          <p:cNvSpPr txBox="1"/>
          <p:nvPr/>
        </p:nvSpPr>
        <p:spPr>
          <a:xfrm>
            <a:off x="228600" y="1557235"/>
            <a:ext cx="4242515" cy="1485640"/>
          </a:xfrm>
          <a:prstGeom prst="rect">
            <a:avLst/>
          </a:prstGeom>
          <a:noFill/>
        </p:spPr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en-US" sz="2000" dirty="0">
                <a:latin typeface="Impact" panose="020B0806030902050204" pitchFamily="34" charset="0"/>
                <a:cs typeface="Heebo" pitchFamily="2" charset="-79"/>
              </a:rPr>
              <a:t>CABLES</a:t>
            </a:r>
            <a:endParaRPr lang="he-IL" sz="6000" dirty="0">
              <a:latin typeface="Impact" panose="020B0806030902050204" pitchFamily="34" charset="0"/>
              <a:cs typeface="Heebo" pitchFamily="2" charset="-79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4AD74179-0E56-4982-7DEB-40254811897E}"/>
              </a:ext>
            </a:extLst>
          </p:cNvPr>
          <p:cNvSpPr/>
          <p:nvPr/>
        </p:nvSpPr>
        <p:spPr>
          <a:xfrm>
            <a:off x="152400" y="190500"/>
            <a:ext cx="17907000" cy="9829800"/>
          </a:xfrm>
          <a:prstGeom prst="rect">
            <a:avLst/>
          </a:prstGeom>
          <a:noFill/>
          <a:ln w="3175">
            <a:solidFill>
              <a:srgbClr val="0789A8"/>
            </a:solidFill>
            <a:extLst>
              <a:ext uri="{C807C97D-BFC1-408E-A445-0C87EB9F89A2}">
                <ask:lineSketchStyleProps xmlns:ask="http://schemas.microsoft.com/office/drawing/2018/sketchyshapes" sd="2890475291">
                  <a:custGeom>
                    <a:avLst/>
                    <a:gdLst>
                      <a:gd name="connsiteX0" fmla="*/ 0 w 11658600"/>
                      <a:gd name="connsiteY0" fmla="*/ 0 h 3416562"/>
                      <a:gd name="connsiteX1" fmla="*/ 11658600 w 11658600"/>
                      <a:gd name="connsiteY1" fmla="*/ 0 h 3416562"/>
                      <a:gd name="connsiteX2" fmla="*/ 11658600 w 11658600"/>
                      <a:gd name="connsiteY2" fmla="*/ 3416562 h 3416562"/>
                      <a:gd name="connsiteX3" fmla="*/ 0 w 11658600"/>
                      <a:gd name="connsiteY3" fmla="*/ 3416562 h 3416562"/>
                      <a:gd name="connsiteX4" fmla="*/ 0 w 11658600"/>
                      <a:gd name="connsiteY4" fmla="*/ 0 h 3416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58600" h="3416562" extrusionOk="0">
                        <a:moveTo>
                          <a:pt x="0" y="0"/>
                        </a:moveTo>
                        <a:cubicBezTo>
                          <a:pt x="5290989" y="126272"/>
                          <a:pt x="10463800" y="86646"/>
                          <a:pt x="11658600" y="0"/>
                        </a:cubicBezTo>
                        <a:cubicBezTo>
                          <a:pt x="11626683" y="1418176"/>
                          <a:pt x="11787414" y="1745045"/>
                          <a:pt x="11658600" y="3416562"/>
                        </a:cubicBezTo>
                        <a:cubicBezTo>
                          <a:pt x="10376106" y="3474557"/>
                          <a:pt x="3109113" y="3281134"/>
                          <a:pt x="0" y="3416562"/>
                        </a:cubicBezTo>
                        <a:cubicBezTo>
                          <a:pt x="77143" y="2307146"/>
                          <a:pt x="-22247" y="16054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 w="101600" cmpd="thickThin">
                <a:solidFill>
                  <a:schemeClr val="accent1"/>
                </a:solidFill>
              </a:ln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7372683-8055-4040-A180-5B18B55AD349}"/>
              </a:ext>
            </a:extLst>
          </p:cNvPr>
          <p:cNvSpPr txBox="1"/>
          <p:nvPr/>
        </p:nvSpPr>
        <p:spPr>
          <a:xfrm>
            <a:off x="555431" y="3142549"/>
            <a:ext cx="3752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Aptos" panose="020B0004020202020204" pitchFamily="34" charset="0"/>
              </a:rPr>
              <a:t>Market Value</a:t>
            </a:r>
            <a:endParaRPr lang="he-IL" sz="4200" dirty="0">
              <a:latin typeface="Aptos" panose="020B0004020202020204" pitchFamily="34" charset="0"/>
              <a:cs typeface="Heebo" pitchFamily="2" charset="-79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DB3FD3A2-E10E-C6C2-C290-092EDA84D20A}"/>
              </a:ext>
            </a:extLst>
          </p:cNvPr>
          <p:cNvSpPr txBox="1"/>
          <p:nvPr/>
        </p:nvSpPr>
        <p:spPr>
          <a:xfrm>
            <a:off x="13842614" y="3402114"/>
            <a:ext cx="37057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00" dirty="0">
                <a:latin typeface="Aptos" panose="020B0004020202020204" pitchFamily="34" charset="0"/>
                <a:cs typeface="Heebo" pitchFamily="2" charset="-79"/>
              </a:rPr>
              <a:t>Annual Growth</a:t>
            </a:r>
            <a:endParaRPr lang="he-IL" sz="4200" dirty="0">
              <a:latin typeface="Aptos" panose="020B0004020202020204" pitchFamily="34" charset="0"/>
              <a:cs typeface="Heebo" pitchFamily="2" charset="-79"/>
            </a:endParaRPr>
          </a:p>
        </p:txBody>
      </p:sp>
      <p:sp>
        <p:nvSpPr>
          <p:cNvPr id="6" name="תיבת טקסט 14">
            <a:extLst>
              <a:ext uri="{FF2B5EF4-FFF2-40B4-BE49-F238E27FC236}">
                <a16:creationId xmlns:a16="http://schemas.microsoft.com/office/drawing/2014/main" id="{D7DC2412-5EEB-8E86-4608-22BA61991C35}"/>
              </a:ext>
            </a:extLst>
          </p:cNvPr>
          <p:cNvSpPr txBox="1"/>
          <p:nvPr/>
        </p:nvSpPr>
        <p:spPr>
          <a:xfrm>
            <a:off x="-533400" y="6968946"/>
            <a:ext cx="126950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u="sng" dirty="0">
                <a:solidFill>
                  <a:srgbClr val="0789A8"/>
                </a:solidFill>
                <a:latin typeface="Impact" panose="020B0806030902050204" pitchFamily="34" charset="0"/>
              </a:rPr>
              <a:t>ALL cables are assembled </a:t>
            </a:r>
          </a:p>
          <a:p>
            <a:pPr algn="ctr"/>
            <a:r>
              <a:rPr lang="en-US" sz="6000" u="sng" dirty="0">
                <a:solidFill>
                  <a:srgbClr val="0789A8"/>
                </a:solidFill>
                <a:latin typeface="Impact" panose="020B0806030902050204" pitchFamily="34" charset="0"/>
              </a:rPr>
              <a:t>manually! </a:t>
            </a:r>
            <a:endParaRPr lang="he-IL" sz="6000" u="sng" dirty="0">
              <a:solidFill>
                <a:srgbClr val="0789A8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C7AACF-16ED-78FA-98FB-5505F731B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979" y="5670621"/>
            <a:ext cx="6803409" cy="3790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8AEC28EE-9C08-FDDD-403C-28075A4BBD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1400" y="420607"/>
            <a:ext cx="2491328" cy="6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14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10" grpId="0"/>
      <p:bldP spid="4" grpId="0"/>
      <p:bldP spid="17" grpId="0"/>
      <p:bldP spid="2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0578902-359C-99B5-410B-970D9C4B4098}"/>
              </a:ext>
            </a:extLst>
          </p:cNvPr>
          <p:cNvSpPr txBox="1"/>
          <p:nvPr/>
        </p:nvSpPr>
        <p:spPr>
          <a:xfrm>
            <a:off x="11793009" y="2319100"/>
            <a:ext cx="6308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Impact" panose="020B0806030902050204" pitchFamily="34" charset="0"/>
              </a:rPr>
              <a:t>No workers!</a:t>
            </a:r>
            <a:endParaRPr lang="he-IL" sz="4800" dirty="0">
              <a:latin typeface="Impact" panose="020B080603090205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41D43CC-C5A8-4F9C-8DCA-0FDE3A94AEE0}"/>
              </a:ext>
            </a:extLst>
          </p:cNvPr>
          <p:cNvSpPr txBox="1"/>
          <p:nvPr/>
        </p:nvSpPr>
        <p:spPr>
          <a:xfrm>
            <a:off x="12505707" y="4622131"/>
            <a:ext cx="28104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800" dirty="0" err="1">
                <a:latin typeface="Impact" panose="020B0806030902050204" pitchFamily="34" charset="0"/>
              </a:rPr>
              <a:t>Quality</a:t>
            </a:r>
            <a:endParaRPr lang="he-IL" sz="4800" dirty="0">
              <a:latin typeface="Impact" panose="020B080603090205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B95124F-E7AD-B4F9-C0E2-6AEEBA0E4F36}"/>
              </a:ext>
            </a:extLst>
          </p:cNvPr>
          <p:cNvSpPr txBox="1"/>
          <p:nvPr/>
        </p:nvSpPr>
        <p:spPr>
          <a:xfrm>
            <a:off x="10540533" y="7836732"/>
            <a:ext cx="5289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Impact" panose="020B0806030902050204" pitchFamily="34" charset="0"/>
              </a:rPr>
              <a:t>Increasing costs</a:t>
            </a:r>
            <a:endParaRPr lang="he-IL" sz="4800" dirty="0">
              <a:latin typeface="Impact" panose="020B080603090205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42BD3A68-460B-DA9D-31C5-A10A67983CB7}"/>
              </a:ext>
            </a:extLst>
          </p:cNvPr>
          <p:cNvSpPr txBox="1"/>
          <p:nvPr/>
        </p:nvSpPr>
        <p:spPr>
          <a:xfrm>
            <a:off x="2125065" y="7817705"/>
            <a:ext cx="5520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Impact" panose="020B0806030902050204" pitchFamily="34" charset="0"/>
              </a:rPr>
              <a:t>Workforce retention   </a:t>
            </a:r>
            <a:endParaRPr lang="he-IL" sz="4800" dirty="0">
              <a:latin typeface="Impact" panose="020B080603090205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D732E2D6-3CDF-261E-2A35-E5595DE16A55}"/>
              </a:ext>
            </a:extLst>
          </p:cNvPr>
          <p:cNvSpPr txBox="1"/>
          <p:nvPr/>
        </p:nvSpPr>
        <p:spPr>
          <a:xfrm>
            <a:off x="2023743" y="4577294"/>
            <a:ext cx="3530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Impact" panose="020B0806030902050204" pitchFamily="34" charset="0"/>
              </a:rPr>
              <a:t>Supply chain</a:t>
            </a:r>
            <a:endParaRPr lang="he-IL" sz="4800" dirty="0">
              <a:latin typeface="Impact" panose="020B0806030902050204" pitchFamily="34" charset="0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AC3A2ABE-7698-F47E-43C4-DD745AEFF432}"/>
              </a:ext>
            </a:extLst>
          </p:cNvPr>
          <p:cNvSpPr txBox="1"/>
          <p:nvPr/>
        </p:nvSpPr>
        <p:spPr>
          <a:xfrm>
            <a:off x="3552953" y="2301227"/>
            <a:ext cx="4968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800" dirty="0" err="1">
                <a:latin typeface="Impact" panose="020B0806030902050204" pitchFamily="34" charset="0"/>
              </a:rPr>
              <a:t>Inventory</a:t>
            </a:r>
            <a:endParaRPr lang="en-US" sz="4800" dirty="0">
              <a:latin typeface="Impact" panose="020B080603090205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B19CD3F-4267-8954-C58C-CC5F3D02A3BE}"/>
              </a:ext>
            </a:extLst>
          </p:cNvPr>
          <p:cNvSpPr/>
          <p:nvPr/>
        </p:nvSpPr>
        <p:spPr>
          <a:xfrm>
            <a:off x="152400" y="190500"/>
            <a:ext cx="17907000" cy="9829800"/>
          </a:xfrm>
          <a:prstGeom prst="rect">
            <a:avLst/>
          </a:prstGeom>
          <a:noFill/>
          <a:ln w="3175">
            <a:solidFill>
              <a:srgbClr val="0789A8"/>
            </a:solidFill>
            <a:extLst>
              <a:ext uri="{C807C97D-BFC1-408E-A445-0C87EB9F89A2}">
                <ask:lineSketchStyleProps xmlns:ask="http://schemas.microsoft.com/office/drawing/2018/sketchyshapes" sd="2890475291">
                  <a:custGeom>
                    <a:avLst/>
                    <a:gdLst>
                      <a:gd name="connsiteX0" fmla="*/ 0 w 11658600"/>
                      <a:gd name="connsiteY0" fmla="*/ 0 h 3416562"/>
                      <a:gd name="connsiteX1" fmla="*/ 11658600 w 11658600"/>
                      <a:gd name="connsiteY1" fmla="*/ 0 h 3416562"/>
                      <a:gd name="connsiteX2" fmla="*/ 11658600 w 11658600"/>
                      <a:gd name="connsiteY2" fmla="*/ 3416562 h 3416562"/>
                      <a:gd name="connsiteX3" fmla="*/ 0 w 11658600"/>
                      <a:gd name="connsiteY3" fmla="*/ 3416562 h 3416562"/>
                      <a:gd name="connsiteX4" fmla="*/ 0 w 11658600"/>
                      <a:gd name="connsiteY4" fmla="*/ 0 h 3416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58600" h="3416562" extrusionOk="0">
                        <a:moveTo>
                          <a:pt x="0" y="0"/>
                        </a:moveTo>
                        <a:cubicBezTo>
                          <a:pt x="5290989" y="126272"/>
                          <a:pt x="10463800" y="86646"/>
                          <a:pt x="11658600" y="0"/>
                        </a:cubicBezTo>
                        <a:cubicBezTo>
                          <a:pt x="11626683" y="1418176"/>
                          <a:pt x="11787414" y="1745045"/>
                          <a:pt x="11658600" y="3416562"/>
                        </a:cubicBezTo>
                        <a:cubicBezTo>
                          <a:pt x="10376106" y="3474557"/>
                          <a:pt x="3109113" y="3281134"/>
                          <a:pt x="0" y="3416562"/>
                        </a:cubicBezTo>
                        <a:cubicBezTo>
                          <a:pt x="77143" y="2307146"/>
                          <a:pt x="-22247" y="16054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 w="101600" cmpd="thickThin">
                <a:solidFill>
                  <a:schemeClr val="accent1"/>
                </a:solidFill>
              </a:ln>
            </a:endParaRPr>
          </a:p>
        </p:txBody>
      </p:sp>
      <p:sp>
        <p:nvSpPr>
          <p:cNvPr id="12" name="מעגל: חלול 11">
            <a:extLst>
              <a:ext uri="{FF2B5EF4-FFF2-40B4-BE49-F238E27FC236}">
                <a16:creationId xmlns:a16="http://schemas.microsoft.com/office/drawing/2014/main" id="{C1235D4C-FAC8-BDDD-5BB0-467D66465EF6}"/>
              </a:ext>
            </a:extLst>
          </p:cNvPr>
          <p:cNvSpPr/>
          <p:nvPr/>
        </p:nvSpPr>
        <p:spPr>
          <a:xfrm>
            <a:off x="6859958" y="2879726"/>
            <a:ext cx="4339956" cy="4339956"/>
          </a:xfrm>
          <a:prstGeom prst="donut">
            <a:avLst>
              <a:gd name="adj" fmla="val 9233"/>
            </a:avLst>
          </a:prstGeom>
          <a:solidFill>
            <a:srgbClr val="67C0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>
              <a:solidFill>
                <a:schemeClr val="tx1"/>
              </a:solidFill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79F74DA-E8B7-CB16-18C0-1B83EA406675}"/>
              </a:ext>
            </a:extLst>
          </p:cNvPr>
          <p:cNvSpPr txBox="1"/>
          <p:nvPr/>
        </p:nvSpPr>
        <p:spPr>
          <a:xfrm>
            <a:off x="8077200" y="5423237"/>
            <a:ext cx="193354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dirty="0">
                <a:latin typeface="Impact" panose="020B0806030902050204" pitchFamily="34" charset="0"/>
              </a:rPr>
              <a:t>Pains</a:t>
            </a:r>
            <a:endParaRPr lang="he-IL" sz="8000" dirty="0">
              <a:latin typeface="Impact" panose="020B0806030902050204" pitchFamily="34" charset="0"/>
            </a:endParaRPr>
          </a:p>
        </p:txBody>
      </p:sp>
      <p:pic>
        <p:nvPicPr>
          <p:cNvPr id="18" name="גרפיקה 17" descr="גבר ב-business attire">
            <a:extLst>
              <a:ext uri="{FF2B5EF4-FFF2-40B4-BE49-F238E27FC236}">
                <a16:creationId xmlns:a16="http://schemas.microsoft.com/office/drawing/2014/main" id="{2CE3F54B-2C42-70EF-5B19-49E4A81FF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7472" y="3741069"/>
            <a:ext cx="1304925" cy="1762125"/>
          </a:xfrm>
          <a:prstGeom prst="rect">
            <a:avLst/>
          </a:prstGeom>
        </p:spPr>
      </p:pic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C44E2939-08BA-F54B-2C4B-C75AE6F7E9E7}"/>
              </a:ext>
            </a:extLst>
          </p:cNvPr>
          <p:cNvGrpSpPr/>
          <p:nvPr/>
        </p:nvGrpSpPr>
        <p:grpSpPr>
          <a:xfrm>
            <a:off x="10326498" y="2565019"/>
            <a:ext cx="1788768" cy="5016881"/>
            <a:chOff x="10257958" y="2267413"/>
            <a:chExt cx="1788768" cy="5016881"/>
          </a:xfrm>
        </p:grpSpPr>
        <p:sp>
          <p:nvSpPr>
            <p:cNvPr id="21" name="מעגל: חלול 20">
              <a:extLst>
                <a:ext uri="{FF2B5EF4-FFF2-40B4-BE49-F238E27FC236}">
                  <a16:creationId xmlns:a16="http://schemas.microsoft.com/office/drawing/2014/main" id="{FDBDAB5D-0194-4AAF-804F-DE70D220D677}"/>
                </a:ext>
              </a:extLst>
            </p:cNvPr>
            <p:cNvSpPr/>
            <p:nvPr/>
          </p:nvSpPr>
          <p:spPr>
            <a:xfrm>
              <a:off x="10257958" y="2267413"/>
              <a:ext cx="465081" cy="465081"/>
            </a:xfrm>
            <a:prstGeom prst="donut">
              <a:avLst>
                <a:gd name="adj" fmla="val 30290"/>
              </a:avLst>
            </a:prstGeom>
            <a:solidFill>
              <a:srgbClr val="67C0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>
                <a:solidFill>
                  <a:schemeClr val="tx1"/>
                </a:solidFill>
              </a:endParaRPr>
            </a:p>
          </p:txBody>
        </p:sp>
        <p:sp>
          <p:nvSpPr>
            <p:cNvPr id="22" name="מעגל: חלול 21">
              <a:extLst>
                <a:ext uri="{FF2B5EF4-FFF2-40B4-BE49-F238E27FC236}">
                  <a16:creationId xmlns:a16="http://schemas.microsoft.com/office/drawing/2014/main" id="{145DE7BF-DB88-41E3-B283-6632CB6D0078}"/>
                </a:ext>
              </a:extLst>
            </p:cNvPr>
            <p:cNvSpPr/>
            <p:nvPr/>
          </p:nvSpPr>
          <p:spPr>
            <a:xfrm>
              <a:off x="11581645" y="4498919"/>
              <a:ext cx="465081" cy="465081"/>
            </a:xfrm>
            <a:prstGeom prst="donut">
              <a:avLst>
                <a:gd name="adj" fmla="val 30290"/>
              </a:avLst>
            </a:prstGeom>
            <a:solidFill>
              <a:srgbClr val="67C0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>
                <a:solidFill>
                  <a:schemeClr val="tx1"/>
                </a:solidFill>
              </a:endParaRPr>
            </a:p>
          </p:txBody>
        </p:sp>
        <p:sp>
          <p:nvSpPr>
            <p:cNvPr id="23" name="מעגל: חלול 22">
              <a:extLst>
                <a:ext uri="{FF2B5EF4-FFF2-40B4-BE49-F238E27FC236}">
                  <a16:creationId xmlns:a16="http://schemas.microsoft.com/office/drawing/2014/main" id="{64E041E2-E472-CCEF-ECFF-D5CCCD516ADA}"/>
                </a:ext>
              </a:extLst>
            </p:cNvPr>
            <p:cNvSpPr/>
            <p:nvPr/>
          </p:nvSpPr>
          <p:spPr>
            <a:xfrm>
              <a:off x="10490498" y="6819213"/>
              <a:ext cx="465081" cy="465081"/>
            </a:xfrm>
            <a:prstGeom prst="donut">
              <a:avLst>
                <a:gd name="adj" fmla="val 30290"/>
              </a:avLst>
            </a:prstGeom>
            <a:solidFill>
              <a:srgbClr val="67C0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F88C2D37-8BCF-3720-1A58-428A99209A7D}"/>
              </a:ext>
            </a:extLst>
          </p:cNvPr>
          <p:cNvGrpSpPr/>
          <p:nvPr/>
        </p:nvGrpSpPr>
        <p:grpSpPr>
          <a:xfrm flipH="1">
            <a:off x="5856354" y="2528747"/>
            <a:ext cx="1788768" cy="5016881"/>
            <a:chOff x="10257958" y="2267413"/>
            <a:chExt cx="1788768" cy="5016881"/>
          </a:xfrm>
        </p:grpSpPr>
        <p:sp>
          <p:nvSpPr>
            <p:cNvPr id="36" name="מעגל: חלול 35">
              <a:extLst>
                <a:ext uri="{FF2B5EF4-FFF2-40B4-BE49-F238E27FC236}">
                  <a16:creationId xmlns:a16="http://schemas.microsoft.com/office/drawing/2014/main" id="{F7872E9E-1ED4-4612-DAE7-ACD7632DCA6A}"/>
                </a:ext>
              </a:extLst>
            </p:cNvPr>
            <p:cNvSpPr/>
            <p:nvPr/>
          </p:nvSpPr>
          <p:spPr>
            <a:xfrm>
              <a:off x="10257958" y="2267413"/>
              <a:ext cx="465081" cy="465081"/>
            </a:xfrm>
            <a:prstGeom prst="donut">
              <a:avLst>
                <a:gd name="adj" fmla="val 30290"/>
              </a:avLst>
            </a:prstGeom>
            <a:solidFill>
              <a:srgbClr val="67C0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>
                <a:solidFill>
                  <a:schemeClr val="tx1"/>
                </a:solidFill>
              </a:endParaRPr>
            </a:p>
          </p:txBody>
        </p:sp>
        <p:sp>
          <p:nvSpPr>
            <p:cNvPr id="37" name="מעגל: חלול 36">
              <a:extLst>
                <a:ext uri="{FF2B5EF4-FFF2-40B4-BE49-F238E27FC236}">
                  <a16:creationId xmlns:a16="http://schemas.microsoft.com/office/drawing/2014/main" id="{5B67293E-3C4B-2DD5-4139-820BA14498AF}"/>
                </a:ext>
              </a:extLst>
            </p:cNvPr>
            <p:cNvSpPr/>
            <p:nvPr/>
          </p:nvSpPr>
          <p:spPr>
            <a:xfrm>
              <a:off x="11581645" y="4498919"/>
              <a:ext cx="465081" cy="465081"/>
            </a:xfrm>
            <a:prstGeom prst="donut">
              <a:avLst>
                <a:gd name="adj" fmla="val 30290"/>
              </a:avLst>
            </a:prstGeom>
            <a:solidFill>
              <a:srgbClr val="67C0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>
                <a:solidFill>
                  <a:schemeClr val="tx1"/>
                </a:solidFill>
              </a:endParaRPr>
            </a:p>
          </p:txBody>
        </p:sp>
        <p:sp>
          <p:nvSpPr>
            <p:cNvPr id="38" name="מעגל: חלול 37">
              <a:extLst>
                <a:ext uri="{FF2B5EF4-FFF2-40B4-BE49-F238E27FC236}">
                  <a16:creationId xmlns:a16="http://schemas.microsoft.com/office/drawing/2014/main" id="{414B2007-CAAF-C750-36B4-ECBB388928C0}"/>
                </a:ext>
              </a:extLst>
            </p:cNvPr>
            <p:cNvSpPr/>
            <p:nvPr/>
          </p:nvSpPr>
          <p:spPr>
            <a:xfrm>
              <a:off x="10490498" y="6819213"/>
              <a:ext cx="465081" cy="465081"/>
            </a:xfrm>
            <a:prstGeom prst="donut">
              <a:avLst>
                <a:gd name="adj" fmla="val 30290"/>
              </a:avLst>
            </a:prstGeom>
            <a:solidFill>
              <a:srgbClr val="67C0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6">
            <a:extLst>
              <a:ext uri="{FF2B5EF4-FFF2-40B4-BE49-F238E27FC236}">
                <a16:creationId xmlns:a16="http://schemas.microsoft.com/office/drawing/2014/main" id="{95427EBC-A55A-8491-6845-46C9E85120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11400" y="420607"/>
            <a:ext cx="2491328" cy="6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07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36A5B-F5E4-65C4-54BC-D28AEF456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DA75C8CA-C7B1-CE46-9422-9F9F724A0821}"/>
              </a:ext>
            </a:extLst>
          </p:cNvPr>
          <p:cNvSpPr/>
          <p:nvPr/>
        </p:nvSpPr>
        <p:spPr>
          <a:xfrm>
            <a:off x="152400" y="190500"/>
            <a:ext cx="17907000" cy="9829800"/>
          </a:xfrm>
          <a:prstGeom prst="rect">
            <a:avLst/>
          </a:prstGeom>
          <a:noFill/>
          <a:ln w="3175">
            <a:solidFill>
              <a:srgbClr val="0789A8"/>
            </a:solidFill>
            <a:extLst>
              <a:ext uri="{C807C97D-BFC1-408E-A445-0C87EB9F89A2}">
                <ask:lineSketchStyleProps xmlns:ask="http://schemas.microsoft.com/office/drawing/2018/sketchyshapes" sd="2890475291">
                  <a:custGeom>
                    <a:avLst/>
                    <a:gdLst>
                      <a:gd name="connsiteX0" fmla="*/ 0 w 11658600"/>
                      <a:gd name="connsiteY0" fmla="*/ 0 h 3416562"/>
                      <a:gd name="connsiteX1" fmla="*/ 11658600 w 11658600"/>
                      <a:gd name="connsiteY1" fmla="*/ 0 h 3416562"/>
                      <a:gd name="connsiteX2" fmla="*/ 11658600 w 11658600"/>
                      <a:gd name="connsiteY2" fmla="*/ 3416562 h 3416562"/>
                      <a:gd name="connsiteX3" fmla="*/ 0 w 11658600"/>
                      <a:gd name="connsiteY3" fmla="*/ 3416562 h 3416562"/>
                      <a:gd name="connsiteX4" fmla="*/ 0 w 11658600"/>
                      <a:gd name="connsiteY4" fmla="*/ 0 h 3416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58600" h="3416562" extrusionOk="0">
                        <a:moveTo>
                          <a:pt x="0" y="0"/>
                        </a:moveTo>
                        <a:cubicBezTo>
                          <a:pt x="5290989" y="126272"/>
                          <a:pt x="10463800" y="86646"/>
                          <a:pt x="11658600" y="0"/>
                        </a:cubicBezTo>
                        <a:cubicBezTo>
                          <a:pt x="11626683" y="1418176"/>
                          <a:pt x="11787414" y="1745045"/>
                          <a:pt x="11658600" y="3416562"/>
                        </a:cubicBezTo>
                        <a:cubicBezTo>
                          <a:pt x="10376106" y="3474557"/>
                          <a:pt x="3109113" y="3281134"/>
                          <a:pt x="0" y="3416562"/>
                        </a:cubicBezTo>
                        <a:cubicBezTo>
                          <a:pt x="77143" y="2307146"/>
                          <a:pt x="-22247" y="16054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 w="101600" cmpd="thickThin">
                <a:solidFill>
                  <a:schemeClr val="accent1"/>
                </a:solidFill>
              </a:ln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DFA7B8D2-7C32-F092-5D40-BCB69746C5FB}"/>
              </a:ext>
            </a:extLst>
          </p:cNvPr>
          <p:cNvSpPr txBox="1"/>
          <p:nvPr/>
        </p:nvSpPr>
        <p:spPr>
          <a:xfrm>
            <a:off x="1306446" y="750172"/>
            <a:ext cx="861816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>
                <a:latin typeface="Impact" panose="020B0806030902050204" pitchFamily="34" charset="0"/>
              </a:rPr>
              <a:t>THE  SOLUTION!</a:t>
            </a:r>
            <a:endParaRPr lang="he-IL" sz="6000" dirty="0">
              <a:latin typeface="Impact" panose="020B0806030902050204" pitchFamily="34" charset="0"/>
            </a:endParaRPr>
          </a:p>
        </p:txBody>
      </p:sp>
      <p:sp>
        <p:nvSpPr>
          <p:cNvPr id="16" name="תיבת טקסט 9">
            <a:extLst>
              <a:ext uri="{FF2B5EF4-FFF2-40B4-BE49-F238E27FC236}">
                <a16:creationId xmlns:a16="http://schemas.microsoft.com/office/drawing/2014/main" id="{C242D7CA-89B5-53F7-421D-3155A488108F}"/>
              </a:ext>
            </a:extLst>
          </p:cNvPr>
          <p:cNvSpPr txBox="1"/>
          <p:nvPr/>
        </p:nvSpPr>
        <p:spPr>
          <a:xfrm>
            <a:off x="1306446" y="1848848"/>
            <a:ext cx="16067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Impact" panose="020B0806030902050204" pitchFamily="34" charset="0"/>
              </a:rPr>
              <a:t>Fully automated cable to connector assembly lines</a:t>
            </a:r>
            <a:endParaRPr lang="he-IL" sz="6000" dirty="0">
              <a:latin typeface="Impact" panose="020B080603090205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B0CF26-D4ED-EFE2-0CCD-E44FD3818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36191"/>
            <a:ext cx="17602200" cy="5301961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5AF13FD-BD0E-C48A-2BCF-06C33A1F7F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1400" y="420607"/>
            <a:ext cx="2491328" cy="697572"/>
          </a:xfrm>
          <a:prstGeom prst="rect">
            <a:avLst/>
          </a:prstGeom>
        </p:spPr>
      </p:pic>
      <p:sp>
        <p:nvSpPr>
          <p:cNvPr id="22" name="תיבת טקסט 15">
            <a:extLst>
              <a:ext uri="{FF2B5EF4-FFF2-40B4-BE49-F238E27FC236}">
                <a16:creationId xmlns:a16="http://schemas.microsoft.com/office/drawing/2014/main" id="{0328D002-320B-85A0-C729-92FC1405A264}"/>
              </a:ext>
            </a:extLst>
          </p:cNvPr>
          <p:cNvSpPr txBox="1"/>
          <p:nvPr/>
        </p:nvSpPr>
        <p:spPr>
          <a:xfrm>
            <a:off x="4539423" y="9087131"/>
            <a:ext cx="9601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083470" algn="l"/>
              </a:tabLst>
            </a:pPr>
            <a:r>
              <a:rPr lang="en-US" sz="4200" b="1" u="sng" dirty="0">
                <a:latin typeface="Aptos" panose="020B0004020202020204" pitchFamily="34" charset="0"/>
                <a:cs typeface="Heebo Black" pitchFamily="2" charset="-79"/>
              </a:rPr>
              <a:t>Line = 30+ workers </a:t>
            </a:r>
            <a:endParaRPr lang="he-IL" sz="4200" b="1" u="sng" dirty="0">
              <a:latin typeface="Heebo" pitchFamily="2" charset="-79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9513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2B9E7-589B-8AE5-1D5C-21E49334A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מלבן 44">
            <a:extLst>
              <a:ext uri="{FF2B5EF4-FFF2-40B4-BE49-F238E27FC236}">
                <a16:creationId xmlns:a16="http://schemas.microsoft.com/office/drawing/2014/main" id="{F06DE352-416C-7404-509F-5A3763157220}"/>
              </a:ext>
            </a:extLst>
          </p:cNvPr>
          <p:cNvSpPr/>
          <p:nvPr/>
        </p:nvSpPr>
        <p:spPr>
          <a:xfrm>
            <a:off x="-6372" y="-38100"/>
            <a:ext cx="4402409" cy="10325100"/>
          </a:xfrm>
          <a:prstGeom prst="rect">
            <a:avLst/>
          </a:prstGeom>
          <a:solidFill>
            <a:srgbClr val="FFD76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581E72B5-D7F3-31C8-83EE-D6230AA7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51897" y="8077318"/>
            <a:ext cx="5799380" cy="1623827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05000FC-11A2-47A0-4E5F-E68C97AF3F15}"/>
              </a:ext>
            </a:extLst>
          </p:cNvPr>
          <p:cNvSpPr txBox="1"/>
          <p:nvPr/>
        </p:nvSpPr>
        <p:spPr>
          <a:xfrm>
            <a:off x="579163" y="4237666"/>
            <a:ext cx="3425938" cy="21236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600" dirty="0">
                <a:solidFill>
                  <a:srgbClr val="000000"/>
                </a:solidFill>
                <a:latin typeface="Impact" panose="020B0806030902050204" pitchFamily="34" charset="0"/>
              </a:rPr>
              <a:t>Company</a:t>
            </a:r>
          </a:p>
          <a:p>
            <a:r>
              <a:rPr lang="en-US" sz="6600" dirty="0">
                <a:solidFill>
                  <a:srgbClr val="000000"/>
                </a:solidFill>
                <a:latin typeface="Impact" panose="020B0806030902050204" pitchFamily="34" charset="0"/>
              </a:rPr>
              <a:t>Profile</a:t>
            </a:r>
            <a:endParaRPr lang="he-IL" sz="66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46AF87E5-9D4D-3327-5A61-871A023D2BE3}"/>
              </a:ext>
            </a:extLst>
          </p:cNvPr>
          <p:cNvGrpSpPr/>
          <p:nvPr/>
        </p:nvGrpSpPr>
        <p:grpSpPr>
          <a:xfrm>
            <a:off x="12309291" y="3713295"/>
            <a:ext cx="5410200" cy="2819400"/>
            <a:chOff x="6201072" y="2768743"/>
            <a:chExt cx="5410200" cy="2819400"/>
          </a:xfrm>
        </p:grpSpPr>
        <p:grpSp>
          <p:nvGrpSpPr>
            <p:cNvPr id="16" name="קבוצה 15">
              <a:extLst>
                <a:ext uri="{FF2B5EF4-FFF2-40B4-BE49-F238E27FC236}">
                  <a16:creationId xmlns:a16="http://schemas.microsoft.com/office/drawing/2014/main" id="{30B38F1D-6FA8-A984-CF12-FAC6FBFBBE79}"/>
                </a:ext>
              </a:extLst>
            </p:cNvPr>
            <p:cNvGrpSpPr/>
            <p:nvPr/>
          </p:nvGrpSpPr>
          <p:grpSpPr>
            <a:xfrm rot="21036226">
              <a:off x="6201072" y="2768743"/>
              <a:ext cx="5410200" cy="2819400"/>
              <a:chOff x="2211806" y="1359466"/>
              <a:chExt cx="5410200" cy="2819400"/>
            </a:xfrm>
          </p:grpSpPr>
          <p:sp>
            <p:nvSpPr>
              <p:cNvPr id="17" name="מלבן 16">
                <a:extLst>
                  <a:ext uri="{FF2B5EF4-FFF2-40B4-BE49-F238E27FC236}">
                    <a16:creationId xmlns:a16="http://schemas.microsoft.com/office/drawing/2014/main" id="{647504EA-DB92-7D58-A4D1-721D13F1CC71}"/>
                  </a:ext>
                </a:extLst>
              </p:cNvPr>
              <p:cNvSpPr/>
              <p:nvPr/>
            </p:nvSpPr>
            <p:spPr>
              <a:xfrm>
                <a:off x="2211806" y="1359466"/>
                <a:ext cx="5410200" cy="2819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789A8"/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66A2C07B-FFEE-0FAF-F26D-588D584CDBE4}"/>
                  </a:ext>
                </a:extLst>
              </p:cNvPr>
              <p:cNvSpPr txBox="1"/>
              <p:nvPr/>
            </p:nvSpPr>
            <p:spPr>
              <a:xfrm>
                <a:off x="2776838" y="1652333"/>
                <a:ext cx="4323620" cy="21852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Impact" panose="020B0806030902050204" pitchFamily="34" charset="0"/>
                  </a:rPr>
                  <a:t>Sale &amp; Service Agents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Germany, USA, Italy, Poland, Israel </a:t>
                </a:r>
                <a:endParaRPr lang="he-IL" sz="2800" dirty="0">
                  <a:solidFill>
                    <a:srgbClr val="000000"/>
                  </a:solidFill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26" name="גרפיקה 25" descr="צמיחה עסקית קו מיתאר">
              <a:extLst>
                <a:ext uri="{FF2B5EF4-FFF2-40B4-BE49-F238E27FC236}">
                  <a16:creationId xmlns:a16="http://schemas.microsoft.com/office/drawing/2014/main" id="{7A6D82C3-9544-834B-A2A9-824F6BB72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814533">
              <a:off x="10128368" y="3192162"/>
              <a:ext cx="1013119" cy="1013119"/>
            </a:xfrm>
            <a:prstGeom prst="rect">
              <a:avLst/>
            </a:prstGeom>
          </p:spPr>
        </p:pic>
      </p:grpSp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A6081A68-FE8D-E418-DB22-2C95B155E6DE}"/>
              </a:ext>
            </a:extLst>
          </p:cNvPr>
          <p:cNvGrpSpPr/>
          <p:nvPr/>
        </p:nvGrpSpPr>
        <p:grpSpPr>
          <a:xfrm>
            <a:off x="11740810" y="471171"/>
            <a:ext cx="5410200" cy="2819400"/>
            <a:chOff x="9423850" y="1418719"/>
            <a:chExt cx="5410200" cy="2819400"/>
          </a:xfrm>
        </p:grpSpPr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C5078EA9-9EA6-28B2-D76F-E33B958B40A2}"/>
                </a:ext>
              </a:extLst>
            </p:cNvPr>
            <p:cNvSpPr/>
            <p:nvPr/>
          </p:nvSpPr>
          <p:spPr>
            <a:xfrm rot="21044972">
              <a:off x="9423850" y="1418719"/>
              <a:ext cx="5410200" cy="2819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789A8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43" name="גרפיקה 42" descr="מפתח ישן קו מיתאר">
              <a:extLst>
                <a:ext uri="{FF2B5EF4-FFF2-40B4-BE49-F238E27FC236}">
                  <a16:creationId xmlns:a16="http://schemas.microsoft.com/office/drawing/2014/main" id="{EADB9E4B-74E9-B478-BA0B-E98256FBD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256820" y="2011278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7EBE450C-24BF-92D0-17C2-1BF1CE246417}"/>
              </a:ext>
            </a:extLst>
          </p:cNvPr>
          <p:cNvGrpSpPr/>
          <p:nvPr/>
        </p:nvGrpSpPr>
        <p:grpSpPr>
          <a:xfrm rot="21044972">
            <a:off x="5486848" y="1476869"/>
            <a:ext cx="5410200" cy="2819400"/>
            <a:chOff x="2180055" y="1593408"/>
            <a:chExt cx="5410200" cy="2819400"/>
          </a:xfrm>
        </p:grpSpPr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794DB516-1996-5665-82A0-1E9AE81BE964}"/>
                </a:ext>
              </a:extLst>
            </p:cNvPr>
            <p:cNvSpPr/>
            <p:nvPr/>
          </p:nvSpPr>
          <p:spPr>
            <a:xfrm>
              <a:off x="2180055" y="1593408"/>
              <a:ext cx="5410200" cy="2819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789A8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91B22E4-263D-5B4E-CBB1-F85A8BCDA6C2}"/>
                </a:ext>
              </a:extLst>
            </p:cNvPr>
            <p:cNvSpPr txBox="1"/>
            <p:nvPr/>
          </p:nvSpPr>
          <p:spPr>
            <a:xfrm>
              <a:off x="3301787" y="2553444"/>
              <a:ext cx="2409955" cy="76944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latin typeface="Impact" panose="020B0806030902050204" pitchFamily="34" charset="0"/>
                </a:rPr>
                <a:t>Team ~20</a:t>
              </a:r>
              <a:endParaRPr lang="he-IL" sz="4400" dirty="0">
                <a:solidFill>
                  <a:srgbClr val="000000"/>
                </a:solidFill>
                <a:latin typeface="Impact" panose="020B0806030902050204" pitchFamily="34" charset="0"/>
              </a:endParaRPr>
            </a:p>
          </p:txBody>
        </p:sp>
        <p:pic>
          <p:nvPicPr>
            <p:cNvPr id="12" name="גרפיקה 11" descr="גיבור קו מיתאר">
              <a:extLst>
                <a:ext uri="{FF2B5EF4-FFF2-40B4-BE49-F238E27FC236}">
                  <a16:creationId xmlns:a16="http://schemas.microsoft.com/office/drawing/2014/main" id="{23FC5313-0835-07D1-E275-B229BD4AA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89792" y="2476500"/>
              <a:ext cx="1293003" cy="1293003"/>
            </a:xfrm>
            <a:prstGeom prst="rect">
              <a:avLst/>
            </a:prstGeom>
          </p:spPr>
        </p:pic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0BF15819-A9A1-CE30-8A66-09A29FBDC45A}"/>
              </a:ext>
            </a:extLst>
          </p:cNvPr>
          <p:cNvGrpSpPr/>
          <p:nvPr/>
        </p:nvGrpSpPr>
        <p:grpSpPr>
          <a:xfrm>
            <a:off x="6136129" y="4778688"/>
            <a:ext cx="5503578" cy="2819400"/>
            <a:chOff x="2098230" y="6646630"/>
            <a:chExt cx="5503578" cy="2819400"/>
          </a:xfrm>
        </p:grpSpPr>
        <p:grpSp>
          <p:nvGrpSpPr>
            <p:cNvPr id="29" name="קבוצה 28">
              <a:extLst>
                <a:ext uri="{FF2B5EF4-FFF2-40B4-BE49-F238E27FC236}">
                  <a16:creationId xmlns:a16="http://schemas.microsoft.com/office/drawing/2014/main" id="{FF370D7D-E996-D949-9412-2B3C9BD389F7}"/>
                </a:ext>
              </a:extLst>
            </p:cNvPr>
            <p:cNvGrpSpPr/>
            <p:nvPr/>
          </p:nvGrpSpPr>
          <p:grpSpPr>
            <a:xfrm rot="21036226">
              <a:off x="2098230" y="6646630"/>
              <a:ext cx="5503578" cy="2819400"/>
              <a:chOff x="2182605" y="1543119"/>
              <a:chExt cx="5503578" cy="2819400"/>
            </a:xfrm>
          </p:grpSpPr>
          <p:sp>
            <p:nvSpPr>
              <p:cNvPr id="30" name="מלבן 29">
                <a:extLst>
                  <a:ext uri="{FF2B5EF4-FFF2-40B4-BE49-F238E27FC236}">
                    <a16:creationId xmlns:a16="http://schemas.microsoft.com/office/drawing/2014/main" id="{42B891B4-D8F6-D678-6483-B60246D06998}"/>
                  </a:ext>
                </a:extLst>
              </p:cNvPr>
              <p:cNvSpPr/>
              <p:nvPr/>
            </p:nvSpPr>
            <p:spPr>
              <a:xfrm>
                <a:off x="2182605" y="1543119"/>
                <a:ext cx="5410200" cy="2819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789A8"/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1" name="תיבת טקסט 30">
                <a:extLst>
                  <a:ext uri="{FF2B5EF4-FFF2-40B4-BE49-F238E27FC236}">
                    <a16:creationId xmlns:a16="http://schemas.microsoft.com/office/drawing/2014/main" id="{4D32F6FF-E367-6099-FFCC-B3326A3E3F44}"/>
                  </a:ext>
                </a:extLst>
              </p:cNvPr>
              <p:cNvSpPr txBox="1"/>
              <p:nvPr/>
            </p:nvSpPr>
            <p:spPr>
              <a:xfrm>
                <a:off x="2367967" y="1982353"/>
                <a:ext cx="5318216" cy="1815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Impact" panose="020B0806030902050204" pitchFamily="34" charset="0"/>
                  </a:rPr>
                  <a:t>Investors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European Union’s EIT Manufacturing, Kibbutz </a:t>
                </a:r>
                <a:r>
                  <a:rPr lang="en-US" sz="24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Yotvata</a:t>
                </a:r>
                <a:r>
                  <a:rPr lang="en-US" sz="24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latin typeface="Aptos" panose="020B0004020202020204" pitchFamily="34" charset="0"/>
                  </a:rPr>
                  <a:t>Kvutzat</a:t>
                </a:r>
                <a:r>
                  <a:rPr lang="en-US" sz="2400" dirty="0">
                    <a:solidFill>
                      <a:srgbClr val="000000"/>
                    </a:solidFill>
                    <a:latin typeface="Aptos" panose="020B0004020202020204" pitchFamily="34" charset="0"/>
                  </a:rPr>
                  <a:t> Yavne &amp; the Israeli Innovation Authority </a:t>
                </a:r>
                <a:endParaRPr lang="he-IL" sz="2400" dirty="0">
                  <a:solidFill>
                    <a:srgbClr val="000000"/>
                  </a:solidFill>
                  <a:latin typeface="Aptos" panose="020B0004020202020204" pitchFamily="34" charset="0"/>
                </a:endParaRPr>
              </a:p>
            </p:txBody>
          </p:sp>
        </p:grpSp>
        <p:pic>
          <p:nvPicPr>
            <p:cNvPr id="36" name="גרפיקה 35" descr="Treasure תיבה קו מיתאר">
              <a:extLst>
                <a:ext uri="{FF2B5EF4-FFF2-40B4-BE49-F238E27FC236}">
                  <a16:creationId xmlns:a16="http://schemas.microsoft.com/office/drawing/2014/main" id="{8CBCFC4F-DB01-A63E-89EF-3587A9B4D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896442">
              <a:off x="5516544" y="6710237"/>
              <a:ext cx="914400" cy="914400"/>
            </a:xfrm>
            <a:prstGeom prst="rect">
              <a:avLst/>
            </a:prstGeom>
          </p:spPr>
        </p:pic>
      </p:grpSp>
      <p:sp>
        <p:nvSpPr>
          <p:cNvPr id="5" name="תיבת טקסט 17">
            <a:extLst>
              <a:ext uri="{FF2B5EF4-FFF2-40B4-BE49-F238E27FC236}">
                <a16:creationId xmlns:a16="http://schemas.microsoft.com/office/drawing/2014/main" id="{C17478DA-CE02-76F3-EBBD-55B993C91C15}"/>
              </a:ext>
            </a:extLst>
          </p:cNvPr>
          <p:cNvSpPr txBox="1"/>
          <p:nvPr/>
        </p:nvSpPr>
        <p:spPr>
          <a:xfrm rot="21036226">
            <a:off x="12449076" y="1373427"/>
            <a:ext cx="432362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Impact" panose="020B0806030902050204" pitchFamily="34" charset="0"/>
              </a:rPr>
              <a:t>Patents – 8 </a:t>
            </a:r>
          </a:p>
          <a:p>
            <a:r>
              <a:rPr 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Lasers, micro-robots</a:t>
            </a:r>
          </a:p>
        </p:txBody>
      </p:sp>
    </p:spTree>
    <p:extLst>
      <p:ext uri="{BB962C8B-B14F-4D97-AF65-F5344CB8AC3E}">
        <p14:creationId xmlns:p14="http://schemas.microsoft.com/office/powerpoint/2010/main" val="227620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B7D79-7A5E-A57B-4B04-F14095AEA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2FB27D3B-3C48-4FA4-5DE8-4F160B3390DA}"/>
              </a:ext>
            </a:extLst>
          </p:cNvPr>
          <p:cNvSpPr/>
          <p:nvPr/>
        </p:nvSpPr>
        <p:spPr>
          <a:xfrm>
            <a:off x="7719830" y="3238500"/>
            <a:ext cx="3824232" cy="209288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en-US" sz="3600" spc="300" dirty="0">
                <a:solidFill>
                  <a:srgbClr val="0789A8"/>
                </a:solidFill>
                <a:latin typeface="Impact" panose="020B0806030902050204" pitchFamily="34" charset="0"/>
              </a:rPr>
              <a:t>Cable Assembly Firms</a:t>
            </a:r>
          </a:p>
          <a:p>
            <a:r>
              <a:rPr lang="en-US" sz="3200" dirty="0">
                <a:latin typeface="Aptos" panose="020B0004020202020204" pitchFamily="34" charset="0"/>
              </a:rPr>
              <a:t>Provide final products to customers </a:t>
            </a:r>
          </a:p>
        </p:txBody>
      </p:sp>
      <p:sp>
        <p:nvSpPr>
          <p:cNvPr id="82" name="מלבן 81">
            <a:extLst>
              <a:ext uri="{FF2B5EF4-FFF2-40B4-BE49-F238E27FC236}">
                <a16:creationId xmlns:a16="http://schemas.microsoft.com/office/drawing/2014/main" id="{0702C051-EC9A-0586-165B-29C09B6D3E08}"/>
              </a:ext>
            </a:extLst>
          </p:cNvPr>
          <p:cNvSpPr/>
          <p:nvPr/>
        </p:nvSpPr>
        <p:spPr>
          <a:xfrm>
            <a:off x="152400" y="190500"/>
            <a:ext cx="17907000" cy="9829800"/>
          </a:xfrm>
          <a:prstGeom prst="rect">
            <a:avLst/>
          </a:prstGeom>
          <a:noFill/>
          <a:ln w="3175">
            <a:solidFill>
              <a:srgbClr val="0789A8"/>
            </a:solidFill>
            <a:extLst>
              <a:ext uri="{C807C97D-BFC1-408E-A445-0C87EB9F89A2}">
                <ask:lineSketchStyleProps xmlns:ask="http://schemas.microsoft.com/office/drawing/2018/sketchyshapes" sd="2890475291">
                  <a:custGeom>
                    <a:avLst/>
                    <a:gdLst>
                      <a:gd name="connsiteX0" fmla="*/ 0 w 11658600"/>
                      <a:gd name="connsiteY0" fmla="*/ 0 h 3416562"/>
                      <a:gd name="connsiteX1" fmla="*/ 11658600 w 11658600"/>
                      <a:gd name="connsiteY1" fmla="*/ 0 h 3416562"/>
                      <a:gd name="connsiteX2" fmla="*/ 11658600 w 11658600"/>
                      <a:gd name="connsiteY2" fmla="*/ 3416562 h 3416562"/>
                      <a:gd name="connsiteX3" fmla="*/ 0 w 11658600"/>
                      <a:gd name="connsiteY3" fmla="*/ 3416562 h 3416562"/>
                      <a:gd name="connsiteX4" fmla="*/ 0 w 11658600"/>
                      <a:gd name="connsiteY4" fmla="*/ 0 h 3416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58600" h="3416562" extrusionOk="0">
                        <a:moveTo>
                          <a:pt x="0" y="0"/>
                        </a:moveTo>
                        <a:cubicBezTo>
                          <a:pt x="5290989" y="126272"/>
                          <a:pt x="10463800" y="86646"/>
                          <a:pt x="11658600" y="0"/>
                        </a:cubicBezTo>
                        <a:cubicBezTo>
                          <a:pt x="11626683" y="1418176"/>
                          <a:pt x="11787414" y="1745045"/>
                          <a:pt x="11658600" y="3416562"/>
                        </a:cubicBezTo>
                        <a:cubicBezTo>
                          <a:pt x="10376106" y="3474557"/>
                          <a:pt x="3109113" y="3281134"/>
                          <a:pt x="0" y="3416562"/>
                        </a:cubicBezTo>
                        <a:cubicBezTo>
                          <a:pt x="77143" y="2307146"/>
                          <a:pt x="-22247" y="16054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 w="101600" cmpd="thickThin">
                <a:solidFill>
                  <a:schemeClr val="accent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7E835A8F-C597-0541-F01D-44F42B8EB628}"/>
              </a:ext>
            </a:extLst>
          </p:cNvPr>
          <p:cNvSpPr/>
          <p:nvPr/>
        </p:nvSpPr>
        <p:spPr>
          <a:xfrm>
            <a:off x="1524000" y="3238500"/>
            <a:ext cx="3796310" cy="3262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en-US" sz="3600" spc="300" dirty="0">
                <a:solidFill>
                  <a:srgbClr val="0789A8"/>
                </a:solidFill>
                <a:latin typeface="Impact" panose="020B0806030902050204" pitchFamily="34" charset="0"/>
              </a:rPr>
              <a:t>Cable &amp; Connector Mfr.</a:t>
            </a:r>
          </a:p>
          <a:p>
            <a:r>
              <a:rPr lang="en-US" sz="3200" dirty="0">
                <a:latin typeface="Aptos" panose="020B0004020202020204" pitchFamily="34" charset="0"/>
              </a:rPr>
              <a:t>Increase product portfolio of higher value </a:t>
            </a:r>
          </a:p>
          <a:p>
            <a:endParaRPr lang="en-US" sz="4400" dirty="0">
              <a:latin typeface="Josefin Sans" pitchFamily="2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F3D03C-5275-2AD0-A0EA-25C719519E1D}"/>
              </a:ext>
            </a:extLst>
          </p:cNvPr>
          <p:cNvSpPr/>
          <p:nvPr/>
        </p:nvSpPr>
        <p:spPr>
          <a:xfrm>
            <a:off x="13943582" y="3302422"/>
            <a:ext cx="3366490" cy="2031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en-US" sz="3600" spc="300" dirty="0">
                <a:solidFill>
                  <a:srgbClr val="0789A8"/>
                </a:solidFill>
                <a:latin typeface="Impact" panose="020B0806030902050204" pitchFamily="34" charset="0"/>
              </a:rPr>
              <a:t>OEMs</a:t>
            </a:r>
          </a:p>
          <a:p>
            <a:r>
              <a:rPr lang="en-US" sz="3200" dirty="0">
                <a:latin typeface="Aptos" panose="020B0004020202020204" pitchFamily="34" charset="0"/>
              </a:rPr>
              <a:t>Cables are an integral part of their equipment  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06C526E-261F-56BA-DC94-ED116CDA4BCC}"/>
              </a:ext>
            </a:extLst>
          </p:cNvPr>
          <p:cNvSpPr/>
          <p:nvPr/>
        </p:nvSpPr>
        <p:spPr>
          <a:xfrm>
            <a:off x="5029199" y="7360503"/>
            <a:ext cx="8229601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5400" spc="300" dirty="0">
                <a:latin typeface="Impact" panose="020B0806030902050204" pitchFamily="34" charset="0"/>
              </a:rPr>
              <a:t>German customers </a:t>
            </a:r>
          </a:p>
        </p:txBody>
      </p:sp>
      <p:sp>
        <p:nvSpPr>
          <p:cNvPr id="6" name="Left Brace 1">
            <a:extLst>
              <a:ext uri="{FF2B5EF4-FFF2-40B4-BE49-F238E27FC236}">
                <a16:creationId xmlns:a16="http://schemas.microsoft.com/office/drawing/2014/main" id="{CB5B047B-6347-D493-FE31-11A1883CE735}"/>
              </a:ext>
            </a:extLst>
          </p:cNvPr>
          <p:cNvSpPr/>
          <p:nvPr/>
        </p:nvSpPr>
        <p:spPr>
          <a:xfrm rot="16200000">
            <a:off x="8342392" y="-1919974"/>
            <a:ext cx="1295400" cy="15852617"/>
          </a:xfrm>
          <a:prstGeom prst="leftBrace">
            <a:avLst/>
          </a:prstGeom>
          <a:ln w="38100">
            <a:solidFill>
              <a:srgbClr val="0789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גרפיקה 8" descr="סמל כעס קו מיתאר">
            <a:extLst>
              <a:ext uri="{FF2B5EF4-FFF2-40B4-BE49-F238E27FC236}">
                <a16:creationId xmlns:a16="http://schemas.microsoft.com/office/drawing/2014/main" id="{6FADBE2F-6206-D761-7D16-A9D8CBABB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7078" y="3563534"/>
            <a:ext cx="1364832" cy="1364832"/>
          </a:xfrm>
          <a:prstGeom prst="rect">
            <a:avLst/>
          </a:prstGeom>
        </p:spPr>
      </p:pic>
      <p:pic>
        <p:nvPicPr>
          <p:cNvPr id="10" name="גרפיקה 9" descr="סמל כעס קו מיתאר">
            <a:extLst>
              <a:ext uri="{FF2B5EF4-FFF2-40B4-BE49-F238E27FC236}">
                <a16:creationId xmlns:a16="http://schemas.microsoft.com/office/drawing/2014/main" id="{EC06AD16-F561-724D-D760-D2E9BA922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1406" y="3504884"/>
            <a:ext cx="1364832" cy="1364832"/>
          </a:xfrm>
          <a:prstGeom prst="rect">
            <a:avLst/>
          </a:prstGeom>
        </p:spPr>
      </p:pic>
      <p:pic>
        <p:nvPicPr>
          <p:cNvPr id="8" name="תמונה 29">
            <a:extLst>
              <a:ext uri="{FF2B5EF4-FFF2-40B4-BE49-F238E27FC236}">
                <a16:creationId xmlns:a16="http://schemas.microsoft.com/office/drawing/2014/main" id="{57616A45-C02B-B78B-26EA-D41BB20FF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01" y="8582916"/>
            <a:ext cx="2606669" cy="801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33760-5991-2BF8-B3AA-2B5C5BE7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79" y="8549365"/>
            <a:ext cx="2824639" cy="8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F53D95-406B-9457-0AA7-65039A01C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6318" y="8339915"/>
            <a:ext cx="2944656" cy="1070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F8857A-EC34-A462-F3CD-D1522F4476B2}"/>
              </a:ext>
            </a:extLst>
          </p:cNvPr>
          <p:cNvSpPr/>
          <p:nvPr/>
        </p:nvSpPr>
        <p:spPr>
          <a:xfrm>
            <a:off x="4875291" y="1097749"/>
            <a:ext cx="8229601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5400" spc="300" dirty="0">
                <a:latin typeface="Impact" panose="020B0806030902050204" pitchFamily="34" charset="0"/>
              </a:rPr>
              <a:t>Customers Type  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C35B1BA6-57AB-A787-9391-B2A9D518F19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011400" y="420607"/>
            <a:ext cx="2491328" cy="6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78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0D5A7-2EB0-C3DB-B50E-B4E163346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45FD1A60-9CDB-2BC0-ED43-7C0549BEA4D3}"/>
              </a:ext>
            </a:extLst>
          </p:cNvPr>
          <p:cNvSpPr/>
          <p:nvPr/>
        </p:nvSpPr>
        <p:spPr>
          <a:xfrm>
            <a:off x="152400" y="190500"/>
            <a:ext cx="17907000" cy="9829800"/>
          </a:xfrm>
          <a:prstGeom prst="rect">
            <a:avLst/>
          </a:prstGeom>
          <a:noFill/>
          <a:ln w="3175">
            <a:solidFill>
              <a:srgbClr val="0789A8"/>
            </a:solidFill>
            <a:extLst>
              <a:ext uri="{C807C97D-BFC1-408E-A445-0C87EB9F89A2}">
                <ask:lineSketchStyleProps xmlns:ask="http://schemas.microsoft.com/office/drawing/2018/sketchyshapes" sd="2890475291">
                  <a:custGeom>
                    <a:avLst/>
                    <a:gdLst>
                      <a:gd name="connsiteX0" fmla="*/ 0 w 11658600"/>
                      <a:gd name="connsiteY0" fmla="*/ 0 h 3416562"/>
                      <a:gd name="connsiteX1" fmla="*/ 11658600 w 11658600"/>
                      <a:gd name="connsiteY1" fmla="*/ 0 h 3416562"/>
                      <a:gd name="connsiteX2" fmla="*/ 11658600 w 11658600"/>
                      <a:gd name="connsiteY2" fmla="*/ 3416562 h 3416562"/>
                      <a:gd name="connsiteX3" fmla="*/ 0 w 11658600"/>
                      <a:gd name="connsiteY3" fmla="*/ 3416562 h 3416562"/>
                      <a:gd name="connsiteX4" fmla="*/ 0 w 11658600"/>
                      <a:gd name="connsiteY4" fmla="*/ 0 h 3416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58600" h="3416562" extrusionOk="0">
                        <a:moveTo>
                          <a:pt x="0" y="0"/>
                        </a:moveTo>
                        <a:cubicBezTo>
                          <a:pt x="5290989" y="126272"/>
                          <a:pt x="10463800" y="86646"/>
                          <a:pt x="11658600" y="0"/>
                        </a:cubicBezTo>
                        <a:cubicBezTo>
                          <a:pt x="11626683" y="1418176"/>
                          <a:pt x="11787414" y="1745045"/>
                          <a:pt x="11658600" y="3416562"/>
                        </a:cubicBezTo>
                        <a:cubicBezTo>
                          <a:pt x="10376106" y="3474557"/>
                          <a:pt x="3109113" y="3281134"/>
                          <a:pt x="0" y="3416562"/>
                        </a:cubicBezTo>
                        <a:cubicBezTo>
                          <a:pt x="77143" y="2307146"/>
                          <a:pt x="-22247" y="16054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 w="101600" cmpd="thickThin">
                <a:solidFill>
                  <a:schemeClr val="accent1"/>
                </a:solidFill>
              </a:ln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98314BD-671B-67D0-39A0-AFBA7A977F46}"/>
              </a:ext>
            </a:extLst>
          </p:cNvPr>
          <p:cNvSpPr txBox="1"/>
          <p:nvPr/>
        </p:nvSpPr>
        <p:spPr>
          <a:xfrm>
            <a:off x="1066800" y="7658100"/>
            <a:ext cx="5486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spc="300" dirty="0">
                <a:latin typeface="Impact" panose="020B0806030902050204" pitchFamily="34" charset="0"/>
              </a:rPr>
              <a:t>Current round &amp; </a:t>
            </a:r>
          </a:p>
          <a:p>
            <a:r>
              <a:rPr lang="en-US" sz="5400" spc="300" dirty="0">
                <a:latin typeface="Impact" panose="020B0806030902050204" pitchFamily="34" charset="0"/>
              </a:rPr>
              <a:t>Funds main uses</a:t>
            </a:r>
            <a:endParaRPr lang="he-IL" sz="4400" spc="300" dirty="0">
              <a:latin typeface="Impact" panose="020B080603090205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794A059-0A44-1E89-9257-D1AF58DC3D22}"/>
              </a:ext>
            </a:extLst>
          </p:cNvPr>
          <p:cNvSpPr txBox="1"/>
          <p:nvPr/>
        </p:nvSpPr>
        <p:spPr>
          <a:xfrm>
            <a:off x="10439400" y="5025356"/>
            <a:ext cx="74676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/>
            <a:r>
              <a:rPr lang="en-US" sz="3200" dirty="0">
                <a:latin typeface="Aptos" panose="020B0004020202020204" pitchFamily="34" charset="0"/>
              </a:rPr>
              <a:t>Working Capital</a:t>
            </a:r>
            <a:br>
              <a:rPr lang="en-US" sz="3200" dirty="0">
                <a:latin typeface="Aptos" panose="020B0004020202020204" pitchFamily="34" charset="0"/>
              </a:rPr>
            </a:br>
            <a:r>
              <a:rPr lang="en-US" sz="3200" dirty="0">
                <a:latin typeface="Aptos" panose="020B0004020202020204" pitchFamily="34" charset="0"/>
              </a:rPr>
              <a:t>Increase production capacity</a:t>
            </a:r>
          </a:p>
          <a:p>
            <a:pPr lvl="1"/>
            <a:r>
              <a:rPr lang="en-US" sz="3200" dirty="0">
                <a:latin typeface="Aptos" panose="020B0004020202020204" pitchFamily="34" charset="0"/>
              </a:rPr>
              <a:t>Marketing &amp; sales</a:t>
            </a:r>
          </a:p>
          <a:p>
            <a:pPr lvl="1"/>
            <a:r>
              <a:rPr lang="en-US" sz="3200" dirty="0">
                <a:latin typeface="Aptos" panose="020B0004020202020204" pitchFamily="34" charset="0"/>
              </a:rPr>
              <a:t>Post-sales services</a:t>
            </a:r>
          </a:p>
          <a:p>
            <a:pPr lvl="1"/>
            <a:r>
              <a:rPr lang="en-US" sz="3200" dirty="0">
                <a:latin typeface="Aptos" panose="020B0004020202020204" pitchFamily="34" charset="0"/>
              </a:rPr>
              <a:t>Develop Fiber Optics &amp; USB-C lines</a:t>
            </a:r>
          </a:p>
          <a:p>
            <a:pPr rtl="1"/>
            <a:r>
              <a:rPr lang="en-US" sz="3200" dirty="0">
                <a:latin typeface="Aptos" panose="020B0004020202020204" pitchFamily="34" charset="0"/>
              </a:rPr>
              <a:t> 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55DF455-872D-3720-9E65-03FC1D3E4AF1}"/>
              </a:ext>
            </a:extLst>
          </p:cNvPr>
          <p:cNvSpPr txBox="1"/>
          <p:nvPr/>
        </p:nvSpPr>
        <p:spPr>
          <a:xfrm>
            <a:off x="2079820" y="4619229"/>
            <a:ext cx="6865514" cy="109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880"/>
              </a:lnSpc>
            </a:pPr>
            <a:r>
              <a:rPr lang="en-US" sz="4000" b="1" dirty="0">
                <a:latin typeface="Aptos" panose="020B0004020202020204" pitchFamily="34" charset="0"/>
              </a:rPr>
              <a:t>$8M </a:t>
            </a:r>
            <a:r>
              <a:rPr lang="en-US" sz="4000" dirty="0">
                <a:latin typeface="Aptos" panose="020B0004020202020204" pitchFamily="34" charset="0"/>
              </a:rPr>
              <a:t>- </a:t>
            </a:r>
            <a:r>
              <a:rPr lang="en-US" sz="4000" b="1" dirty="0">
                <a:latin typeface="Aptos" panose="020B0004020202020204" pitchFamily="34" charset="0"/>
              </a:rPr>
              <a:t>$10M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sz="3200" dirty="0">
                <a:latin typeface="Aptos" panose="020B0004020202020204" pitchFamily="34" charset="0"/>
              </a:rPr>
              <a:t>(at SAFE or equity)</a:t>
            </a: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6" name="גרפיקה 5" descr="כסף עם מילוי מלא">
            <a:extLst>
              <a:ext uri="{FF2B5EF4-FFF2-40B4-BE49-F238E27FC236}">
                <a16:creationId xmlns:a16="http://schemas.microsoft.com/office/drawing/2014/main" id="{B9EEA27C-6225-5B0F-BD05-33037736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54735">
            <a:off x="2235708" y="1329612"/>
            <a:ext cx="2933700" cy="2933700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E09BC3B-8316-8D31-8018-2C87A7079187}"/>
              </a:ext>
            </a:extLst>
          </p:cNvPr>
          <p:cNvSpPr txBox="1"/>
          <p:nvPr/>
        </p:nvSpPr>
        <p:spPr>
          <a:xfrm>
            <a:off x="2086319" y="4281776"/>
            <a:ext cx="2877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Impact" panose="020B0806030902050204" pitchFamily="34" charset="0"/>
              </a:rPr>
              <a:t>Raising</a:t>
            </a:r>
            <a:endParaRPr lang="he-IL" sz="3200" dirty="0">
              <a:latin typeface="Impact" panose="020B0806030902050204" pitchFamily="34" charset="0"/>
            </a:endParaRPr>
          </a:p>
        </p:txBody>
      </p:sp>
      <p:pic>
        <p:nvPicPr>
          <p:cNvPr id="14" name="גרפיקה 13" descr="כסף עם מילוי מלא">
            <a:extLst>
              <a:ext uri="{FF2B5EF4-FFF2-40B4-BE49-F238E27FC236}">
                <a16:creationId xmlns:a16="http://schemas.microsoft.com/office/drawing/2014/main" id="{440B6D24-BC1D-5165-D22E-1DC32D405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54735">
            <a:off x="11163322" y="1329612"/>
            <a:ext cx="2933700" cy="2933700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1E8ED0E-8E76-6432-A3CD-FEB86C9C22C2}"/>
              </a:ext>
            </a:extLst>
          </p:cNvPr>
          <p:cNvSpPr txBox="1"/>
          <p:nvPr/>
        </p:nvSpPr>
        <p:spPr>
          <a:xfrm>
            <a:off x="10678427" y="4281776"/>
            <a:ext cx="36200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Impact" panose="020B0806030902050204" pitchFamily="34" charset="0"/>
              </a:rPr>
              <a:t>Use of Funds</a:t>
            </a:r>
            <a:endParaRPr lang="he-IL" sz="3200" dirty="0">
              <a:latin typeface="Impact" panose="020B0806030902050204" pitchFamily="34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81B98D0A-2528-2A9C-8004-D8F3C24B6F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9200" y="6491473"/>
            <a:ext cx="3894381" cy="1090427"/>
          </a:xfrm>
          <a:prstGeom prst="rect">
            <a:avLst/>
          </a:prstGeom>
        </p:spPr>
      </p:pic>
      <p:sp>
        <p:nvSpPr>
          <p:cNvPr id="2" name="תיבת טקסט 22">
            <a:extLst>
              <a:ext uri="{FF2B5EF4-FFF2-40B4-BE49-F238E27FC236}">
                <a16:creationId xmlns:a16="http://schemas.microsoft.com/office/drawing/2014/main" id="{FFE8C481-FE01-C586-E293-846827971C25}"/>
              </a:ext>
            </a:extLst>
          </p:cNvPr>
          <p:cNvSpPr txBox="1"/>
          <p:nvPr/>
        </p:nvSpPr>
        <p:spPr>
          <a:xfrm>
            <a:off x="4635679" y="290768"/>
            <a:ext cx="86193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Impact" panose="020B0806030902050204" pitchFamily="34" charset="0"/>
              </a:rPr>
              <a:t>Achieve market leadership</a:t>
            </a:r>
            <a:endParaRPr lang="he-IL" sz="6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7EE42-982E-1926-9BB7-BA44EF581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E30B0B98-2CBE-7986-C166-94A7A956B101}"/>
              </a:ext>
            </a:extLst>
          </p:cNvPr>
          <p:cNvSpPr/>
          <p:nvPr/>
        </p:nvSpPr>
        <p:spPr>
          <a:xfrm>
            <a:off x="152400" y="190500"/>
            <a:ext cx="17907000" cy="9829800"/>
          </a:xfrm>
          <a:prstGeom prst="rect">
            <a:avLst/>
          </a:prstGeom>
          <a:noFill/>
          <a:ln w="3175">
            <a:solidFill>
              <a:srgbClr val="0789A8"/>
            </a:solidFill>
            <a:extLst>
              <a:ext uri="{C807C97D-BFC1-408E-A445-0C87EB9F89A2}">
                <ask:lineSketchStyleProps xmlns:ask="http://schemas.microsoft.com/office/drawing/2018/sketchyshapes" sd="2890475291">
                  <a:custGeom>
                    <a:avLst/>
                    <a:gdLst>
                      <a:gd name="connsiteX0" fmla="*/ 0 w 11658600"/>
                      <a:gd name="connsiteY0" fmla="*/ 0 h 3416562"/>
                      <a:gd name="connsiteX1" fmla="*/ 11658600 w 11658600"/>
                      <a:gd name="connsiteY1" fmla="*/ 0 h 3416562"/>
                      <a:gd name="connsiteX2" fmla="*/ 11658600 w 11658600"/>
                      <a:gd name="connsiteY2" fmla="*/ 3416562 h 3416562"/>
                      <a:gd name="connsiteX3" fmla="*/ 0 w 11658600"/>
                      <a:gd name="connsiteY3" fmla="*/ 3416562 h 3416562"/>
                      <a:gd name="connsiteX4" fmla="*/ 0 w 11658600"/>
                      <a:gd name="connsiteY4" fmla="*/ 0 h 3416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58600" h="3416562" extrusionOk="0">
                        <a:moveTo>
                          <a:pt x="0" y="0"/>
                        </a:moveTo>
                        <a:cubicBezTo>
                          <a:pt x="5290989" y="126272"/>
                          <a:pt x="10463800" y="86646"/>
                          <a:pt x="11658600" y="0"/>
                        </a:cubicBezTo>
                        <a:cubicBezTo>
                          <a:pt x="11626683" y="1418176"/>
                          <a:pt x="11787414" y="1745045"/>
                          <a:pt x="11658600" y="3416562"/>
                        </a:cubicBezTo>
                        <a:cubicBezTo>
                          <a:pt x="10376106" y="3474557"/>
                          <a:pt x="3109113" y="3281134"/>
                          <a:pt x="0" y="3416562"/>
                        </a:cubicBezTo>
                        <a:cubicBezTo>
                          <a:pt x="77143" y="2307146"/>
                          <a:pt x="-22247" y="16054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 w="101600" cmpd="thickThin">
                <a:solidFill>
                  <a:schemeClr val="accent1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8E274-4F7B-42E2-5A8B-811B2079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" y="2986987"/>
            <a:ext cx="4854275" cy="1359197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162FEF7-3091-38E9-073A-017A591BAB74}"/>
              </a:ext>
            </a:extLst>
          </p:cNvPr>
          <p:cNvSpPr txBox="1"/>
          <p:nvPr/>
        </p:nvSpPr>
        <p:spPr>
          <a:xfrm>
            <a:off x="1295400" y="4422291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Impact" panose="020B0806030902050204" pitchFamily="34" charset="0"/>
              </a:rPr>
              <a:t>Thank you for your attention</a:t>
            </a:r>
            <a:endParaRPr lang="he-IL" sz="6000" dirty="0">
              <a:latin typeface="Impact" panose="020B0806030902050204" pitchFamily="34" charset="0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D89B0724-946F-9F8A-4026-32166AA23F87}"/>
              </a:ext>
            </a:extLst>
          </p:cNvPr>
          <p:cNvSpPr txBox="1"/>
          <p:nvPr/>
        </p:nvSpPr>
        <p:spPr>
          <a:xfrm>
            <a:off x="1425275" y="7505700"/>
            <a:ext cx="4876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ptos" panose="020B0004020202020204" pitchFamily="34" charset="0"/>
              </a:rPr>
              <a:t>Tal Pechter</a:t>
            </a:r>
          </a:p>
          <a:p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CEO</a:t>
            </a:r>
          </a:p>
          <a:p>
            <a:r>
              <a:rPr lang="en-US" sz="3600" dirty="0">
                <a:solidFill>
                  <a:srgbClr val="0789A8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tal@frisimos.com</a:t>
            </a:r>
            <a:endParaRPr lang="en-US" sz="3600" dirty="0">
              <a:solidFill>
                <a:srgbClr val="0789A8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77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47923</TotalTime>
  <Words>213</Words>
  <Application>Microsoft Office PowerPoint</Application>
  <PresentationFormat>Custom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Heebo Black</vt:lpstr>
      <vt:lpstr>Arial</vt:lpstr>
      <vt:lpstr>Impact</vt:lpstr>
      <vt:lpstr>Aptos Black</vt:lpstr>
      <vt:lpstr>Calibri</vt:lpstr>
      <vt:lpstr>Josefin Sans</vt:lpstr>
      <vt:lpstr>Aptos</vt:lpstr>
      <vt:lpstr>Heebo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Frisimos Fundit presentation</dc:title>
  <dc:creator>Gabi</dc:creator>
  <cp:lastModifiedBy>Nadav Ofir</cp:lastModifiedBy>
  <cp:revision>310</cp:revision>
  <cp:lastPrinted>2022-06-16T13:30:47Z</cp:lastPrinted>
  <dcterms:created xsi:type="dcterms:W3CDTF">2006-08-16T00:00:00Z</dcterms:created>
  <dcterms:modified xsi:type="dcterms:W3CDTF">2025-03-17T10:07:00Z</dcterms:modified>
  <dc:identifier>DAEsm5c_utM</dc:identifier>
</cp:coreProperties>
</file>